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42"/>
  </p:notesMasterIdLst>
  <p:sldIdLst>
    <p:sldId id="257" r:id="rId2"/>
    <p:sldId id="295" r:id="rId3"/>
    <p:sldId id="279" r:id="rId4"/>
    <p:sldId id="280" r:id="rId5"/>
    <p:sldId id="281" r:id="rId6"/>
    <p:sldId id="282" r:id="rId7"/>
    <p:sldId id="283" r:id="rId8"/>
    <p:sldId id="284" r:id="rId9"/>
    <p:sldId id="285" r:id="rId10"/>
    <p:sldId id="286" r:id="rId11"/>
    <p:sldId id="287" r:id="rId12"/>
    <p:sldId id="288" r:id="rId13"/>
    <p:sldId id="289" r:id="rId14"/>
    <p:sldId id="291" r:id="rId15"/>
    <p:sldId id="297" r:id="rId16"/>
    <p:sldId id="298" r:id="rId17"/>
    <p:sldId id="299" r:id="rId18"/>
    <p:sldId id="292" r:id="rId19"/>
    <p:sldId id="300" r:id="rId20"/>
    <p:sldId id="301" r:id="rId21"/>
    <p:sldId id="293" r:id="rId22"/>
    <p:sldId id="258" r:id="rId23"/>
    <p:sldId id="259" r:id="rId24"/>
    <p:sldId id="260" r:id="rId25"/>
    <p:sldId id="261" r:id="rId26"/>
    <p:sldId id="262" r:id="rId27"/>
    <p:sldId id="264" r:id="rId28"/>
    <p:sldId id="278" r:id="rId29"/>
    <p:sldId id="296" r:id="rId30"/>
    <p:sldId id="267" r:id="rId31"/>
    <p:sldId id="269" r:id="rId32"/>
    <p:sldId id="270" r:id="rId33"/>
    <p:sldId id="271" r:id="rId34"/>
    <p:sldId id="272" r:id="rId35"/>
    <p:sldId id="273" r:id="rId36"/>
    <p:sldId id="274" r:id="rId37"/>
    <p:sldId id="275" r:id="rId38"/>
    <p:sldId id="276" r:id="rId39"/>
    <p:sldId id="294" r:id="rId40"/>
    <p:sldId id="302"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295"/>
          </p14:sldIdLst>
        </p14:section>
        <p14:section name="Interior mutability" id="{3D740A71-2067-DE49-A820-63C83D6D9319}">
          <p14:sldIdLst>
            <p14:sldId id="279"/>
            <p14:sldId id="280"/>
            <p14:sldId id="281"/>
            <p14:sldId id="282"/>
            <p14:sldId id="283"/>
            <p14:sldId id="284"/>
            <p14:sldId id="285"/>
            <p14:sldId id="286"/>
            <p14:sldId id="287"/>
            <p14:sldId id="288"/>
            <p14:sldId id="289"/>
            <p14:sldId id="291"/>
            <p14:sldId id="297"/>
            <p14:sldId id="298"/>
            <p14:sldId id="299"/>
            <p14:sldId id="292"/>
            <p14:sldId id="300"/>
            <p14:sldId id="301"/>
            <p14:sldId id="293"/>
          </p14:sldIdLst>
        </p14:section>
        <p14:section name="Unsafe code" id="{289697E8-F337-BD48-A8D7-AEB8B93C5BCE}">
          <p14:sldIdLst>
            <p14:sldId id="258"/>
            <p14:sldId id="259"/>
            <p14:sldId id="260"/>
            <p14:sldId id="261"/>
            <p14:sldId id="262"/>
            <p14:sldId id="264"/>
            <p14:sldId id="278"/>
            <p14:sldId id="296"/>
            <p14:sldId id="267"/>
            <p14:sldId id="269"/>
            <p14:sldId id="270"/>
            <p14:sldId id="271"/>
            <p14:sldId id="272"/>
            <p14:sldId id="273"/>
            <p14:sldId id="274"/>
            <p14:sldId id="275"/>
            <p14:sldId id="276"/>
          </p14:sldIdLst>
        </p14:section>
        <p14:section name="Concurrency" id="{182D454E-F6C8-AE43-BA7D-AEAC5A894348}">
          <p14:sldIdLst>
            <p14:sldId id="294"/>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DF4EE"/>
    <a:srgbClr val="00F5F3"/>
    <a:srgbClr val="9CAA58"/>
    <a:srgbClr val="DCEF79"/>
    <a:srgbClr val="F6FFC0"/>
    <a:srgbClr val="F8B69B"/>
    <a:srgbClr val="51510C"/>
    <a:srgbClr val="FFFF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58"/>
    <p:restoredTop sz="88085"/>
  </p:normalViewPr>
  <p:slideViewPr>
    <p:cSldViewPr snapToGrid="0">
      <p:cViewPr>
        <p:scale>
          <a:sx n="80" d="100"/>
          <a:sy n="80" d="100"/>
        </p:scale>
        <p:origin x="416" y="696"/>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svg>
</file>

<file path=ppt/media/image11.png>
</file>

<file path=ppt/media/image12.svg>
</file>

<file path=ppt/media/image13.png>
</file>

<file path=ppt/media/image14.png>
</file>

<file path=ppt/media/image15.jpeg>
</file>

<file path=ppt/media/image2.sv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10/24/24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2</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30</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39</a:t>
            </a:fld>
            <a:endParaRPr lang="en-US"/>
          </a:p>
        </p:txBody>
      </p:sp>
    </p:spTree>
    <p:extLst>
      <p:ext uri="{BB962C8B-B14F-4D97-AF65-F5344CB8AC3E}">
        <p14:creationId xmlns:p14="http://schemas.microsoft.com/office/powerpoint/2010/main" val="2631132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3">
            <a:extLst>
              <a:ext uri="{FF2B5EF4-FFF2-40B4-BE49-F238E27FC236}">
                <a16:creationId xmlns:a16="http://schemas.microsoft.com/office/drawing/2014/main" id="{E35D184E-9657-BC18-05A8-8AA5A9BBEC9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2">
            <a:extLst>
              <a:ext uri="{FF2B5EF4-FFF2-40B4-BE49-F238E27FC236}">
                <a16:creationId xmlns:a16="http://schemas.microsoft.com/office/drawing/2014/main" id="{35FA5364-0A0F-CDCC-77A7-4A90025DE2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2" name="Graphic 1">
            <a:extLst>
              <a:ext uri="{FF2B5EF4-FFF2-40B4-BE49-F238E27FC236}">
                <a16:creationId xmlns:a16="http://schemas.microsoft.com/office/drawing/2014/main" id="{A2CD0F8B-3729-8E3E-7E31-355B2240436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4" name="Graphic 3">
            <a:extLst>
              <a:ext uri="{FF2B5EF4-FFF2-40B4-BE49-F238E27FC236}">
                <a16:creationId xmlns:a16="http://schemas.microsoft.com/office/drawing/2014/main" id="{4E3BED7D-154B-1067-8618-12A1A43C5C1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10.svg"/></Relationships>
</file>

<file path=ppt/slides/_rels/slide3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pexels.com/photo/woman-with-headache-3921418/" TargetMode="External"/><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lstStyle/>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a:p>
            <a:pPr marL="0" indent="0">
              <a:buNone/>
            </a:pPr>
            <a:r>
              <a:rPr lang="en-US" dirty="0">
                <a:solidFill>
                  <a:srgbClr val="000000"/>
                </a:solidFill>
                <a:cs typeface="Consolas" panose="020B0609020204030204" pitchFamily="49" charset="0"/>
              </a:rPr>
              <a:t>We have a few choices:</a:t>
            </a:r>
          </a:p>
          <a:p>
            <a:r>
              <a:rPr lang="en-US" dirty="0">
                <a:solidFill>
                  <a:srgbClr val="000000"/>
                </a:solidFill>
                <a:cs typeface="Consolas" panose="020B0609020204030204" pitchFamily="49" charset="0"/>
              </a:rPr>
              <a:t>Cell</a:t>
            </a:r>
          </a:p>
          <a:p>
            <a:r>
              <a:rPr lang="en-US" dirty="0" err="1">
                <a:solidFill>
                  <a:srgbClr val="000000"/>
                </a:solidFill>
                <a:cs typeface="Consolas" panose="020B0609020204030204" pitchFamily="49" charset="0"/>
              </a:rPr>
              <a:t>RefCell</a:t>
            </a:r>
            <a:endParaRPr lang="en-US" dirty="0">
              <a:solidFill>
                <a:srgbClr val="000000"/>
              </a:solidFill>
              <a:cs typeface="Consolas" panose="020B0609020204030204" pitchFamily="49" charset="0"/>
            </a:endParaRPr>
          </a:p>
          <a:p>
            <a:r>
              <a:rPr lang="en-US" dirty="0">
                <a:solidFill>
                  <a:srgbClr val="000000"/>
                </a:solidFill>
                <a:cs typeface="Consolas" panose="020B0609020204030204" pitchFamily="49" charset="0"/>
              </a:rPr>
              <a:t>Mutex</a:t>
            </a:r>
          </a:p>
          <a:p>
            <a:r>
              <a:rPr lang="en-US" dirty="0" err="1">
                <a:solidFill>
                  <a:srgbClr val="000000"/>
                </a:solidFill>
                <a:cs typeface="Consolas" panose="020B0609020204030204" pitchFamily="49" charset="0"/>
              </a:rPr>
              <a:t>RwLock</a:t>
            </a:r>
            <a:endParaRPr lang="en-US" dirty="0">
              <a:solidFill>
                <a:srgbClr val="000000"/>
              </a:solidFill>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10</a:t>
            </a:fld>
            <a:endParaRPr lang="en-US" dirty="0"/>
          </a:p>
        </p:txBody>
      </p:sp>
    </p:spTree>
    <p:extLst>
      <p:ext uri="{BB962C8B-B14F-4D97-AF65-F5344CB8AC3E}">
        <p14:creationId xmlns:p14="http://schemas.microsoft.com/office/powerpoint/2010/main" val="36494071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a:p>
            <a:pPr marL="0" indent="0">
              <a:buNone/>
            </a:pPr>
            <a:r>
              <a:rPr lang="en-US" dirty="0">
                <a:solidFill>
                  <a:srgbClr val="000000"/>
                </a:solidFill>
                <a:cs typeface="Consolas" panose="020B0609020204030204" pitchFamily="49" charset="0"/>
              </a:rPr>
              <a:t>We have a few choices:</a:t>
            </a:r>
          </a:p>
          <a:p>
            <a:r>
              <a:rPr lang="en-US" dirty="0">
                <a:solidFill>
                  <a:schemeClr val="accent2">
                    <a:lumMod val="75000"/>
                  </a:schemeClr>
                </a:solidFill>
                <a:cs typeface="Consolas" panose="020B0609020204030204" pitchFamily="49" charset="0"/>
              </a:rPr>
              <a:t>Cell</a:t>
            </a:r>
          </a:p>
          <a:p>
            <a:r>
              <a:rPr lang="en-US" dirty="0" err="1">
                <a:solidFill>
                  <a:schemeClr val="accent2">
                    <a:lumMod val="75000"/>
                  </a:schemeClr>
                </a:solidFill>
                <a:cs typeface="Consolas" panose="020B0609020204030204" pitchFamily="49" charset="0"/>
              </a:rPr>
              <a:t>RefCell</a:t>
            </a:r>
            <a:endParaRPr lang="en-US" dirty="0">
              <a:solidFill>
                <a:schemeClr val="accent2">
                  <a:lumMod val="75000"/>
                </a:schemeClr>
              </a:solidFill>
              <a:cs typeface="Consolas" panose="020B0609020204030204" pitchFamily="49" charset="0"/>
            </a:endParaRPr>
          </a:p>
          <a:p>
            <a:r>
              <a:rPr lang="en-US" dirty="0">
                <a:solidFill>
                  <a:srgbClr val="000000"/>
                </a:solidFill>
                <a:cs typeface="Consolas" panose="020B0609020204030204" pitchFamily="49" charset="0"/>
              </a:rPr>
              <a:t>Mutex</a:t>
            </a:r>
          </a:p>
          <a:p>
            <a:r>
              <a:rPr lang="en-US" dirty="0" err="1">
                <a:solidFill>
                  <a:srgbClr val="000000"/>
                </a:solidFill>
                <a:cs typeface="Consolas" panose="020B0609020204030204" pitchFamily="49" charset="0"/>
              </a:rPr>
              <a:t>RwLock</a:t>
            </a:r>
            <a:endParaRPr lang="en-US" dirty="0">
              <a:solidFill>
                <a:srgbClr val="000000"/>
              </a:solidFill>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11</a:t>
            </a:fld>
            <a:endParaRPr lang="en-US" dirty="0"/>
          </a:p>
        </p:txBody>
      </p:sp>
      <p:sp>
        <p:nvSpPr>
          <p:cNvPr id="5" name="Right Brace 4">
            <a:extLst>
              <a:ext uri="{FF2B5EF4-FFF2-40B4-BE49-F238E27FC236}">
                <a16:creationId xmlns:a16="http://schemas.microsoft.com/office/drawing/2014/main" id="{8F6554D0-0923-B6C4-20CA-9538AB7E9C39}"/>
              </a:ext>
            </a:extLst>
          </p:cNvPr>
          <p:cNvSpPr/>
          <p:nvPr/>
        </p:nvSpPr>
        <p:spPr>
          <a:xfrm>
            <a:off x="2758190" y="4212236"/>
            <a:ext cx="314794" cy="1094282"/>
          </a:xfrm>
          <a:prstGeom prst="rightBrace">
            <a:avLst/>
          </a:prstGeom>
          <a:ln w="76200">
            <a:solidFill>
              <a:schemeClr val="accent2">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4D61F996-E927-660E-32C4-A4176964E18B}"/>
              </a:ext>
            </a:extLst>
          </p:cNvPr>
          <p:cNvSpPr txBox="1"/>
          <p:nvPr/>
        </p:nvSpPr>
        <p:spPr>
          <a:xfrm>
            <a:off x="3372786" y="4527030"/>
            <a:ext cx="6061023" cy="461665"/>
          </a:xfrm>
          <a:prstGeom prst="rect">
            <a:avLst/>
          </a:prstGeom>
          <a:noFill/>
        </p:spPr>
        <p:txBody>
          <a:bodyPr wrap="square" rtlCol="0">
            <a:spAutoFit/>
          </a:bodyPr>
          <a:lstStyle/>
          <a:p>
            <a:r>
              <a:rPr lang="en-US" sz="2400" dirty="0">
                <a:solidFill>
                  <a:schemeClr val="accent2">
                    <a:lumMod val="75000"/>
                  </a:schemeClr>
                </a:solidFill>
              </a:rPr>
              <a:t>Not thread-safe; single-threaded sharing only</a:t>
            </a:r>
          </a:p>
        </p:txBody>
      </p:sp>
    </p:spTree>
    <p:extLst>
      <p:ext uri="{BB962C8B-B14F-4D97-AF65-F5344CB8AC3E}">
        <p14:creationId xmlns:p14="http://schemas.microsoft.com/office/powerpoint/2010/main" val="1108584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a:p>
            <a:pPr marL="0" indent="0">
              <a:buNone/>
            </a:pPr>
            <a:r>
              <a:rPr lang="en-US" dirty="0">
                <a:solidFill>
                  <a:srgbClr val="000000"/>
                </a:solidFill>
                <a:cs typeface="Consolas" panose="020B0609020204030204" pitchFamily="49" charset="0"/>
              </a:rPr>
              <a:t>We have a few choices:</a:t>
            </a:r>
          </a:p>
          <a:p>
            <a:r>
              <a:rPr lang="en-US" dirty="0">
                <a:solidFill>
                  <a:schemeClr val="accent2">
                    <a:lumMod val="75000"/>
                  </a:schemeClr>
                </a:solidFill>
                <a:cs typeface="Consolas" panose="020B0609020204030204" pitchFamily="49" charset="0"/>
              </a:rPr>
              <a:t>Cell</a:t>
            </a:r>
          </a:p>
          <a:p>
            <a:r>
              <a:rPr lang="en-US" dirty="0" err="1">
                <a:solidFill>
                  <a:schemeClr val="accent2">
                    <a:lumMod val="75000"/>
                  </a:schemeClr>
                </a:solidFill>
                <a:cs typeface="Consolas" panose="020B0609020204030204" pitchFamily="49" charset="0"/>
              </a:rPr>
              <a:t>RefCell</a:t>
            </a:r>
            <a:endParaRPr lang="en-US" dirty="0">
              <a:solidFill>
                <a:schemeClr val="accent2">
                  <a:lumMod val="75000"/>
                </a:schemeClr>
              </a:solidFill>
              <a:cs typeface="Consolas" panose="020B0609020204030204" pitchFamily="49" charset="0"/>
            </a:endParaRPr>
          </a:p>
          <a:p>
            <a:r>
              <a:rPr lang="en-US" dirty="0">
                <a:solidFill>
                  <a:schemeClr val="accent4">
                    <a:lumMod val="75000"/>
                  </a:schemeClr>
                </a:solidFill>
                <a:cs typeface="Consolas" panose="020B0609020204030204" pitchFamily="49" charset="0"/>
              </a:rPr>
              <a:t>Mutex</a:t>
            </a:r>
          </a:p>
          <a:p>
            <a:r>
              <a:rPr lang="en-US" dirty="0" err="1">
                <a:solidFill>
                  <a:schemeClr val="accent4">
                    <a:lumMod val="75000"/>
                  </a:schemeClr>
                </a:solidFill>
                <a:cs typeface="Consolas" panose="020B0609020204030204" pitchFamily="49" charset="0"/>
              </a:rPr>
              <a:t>RwLock</a:t>
            </a:r>
            <a:endParaRPr lang="en-US" dirty="0">
              <a:solidFill>
                <a:schemeClr val="accent4">
                  <a:lumMod val="75000"/>
                </a:schemeClr>
              </a:solidFill>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12</a:t>
            </a:fld>
            <a:endParaRPr lang="en-US" dirty="0"/>
          </a:p>
        </p:txBody>
      </p:sp>
      <p:sp>
        <p:nvSpPr>
          <p:cNvPr id="5" name="Right Brace 4">
            <a:extLst>
              <a:ext uri="{FF2B5EF4-FFF2-40B4-BE49-F238E27FC236}">
                <a16:creationId xmlns:a16="http://schemas.microsoft.com/office/drawing/2014/main" id="{8F6554D0-0923-B6C4-20CA-9538AB7E9C39}"/>
              </a:ext>
            </a:extLst>
          </p:cNvPr>
          <p:cNvSpPr/>
          <p:nvPr/>
        </p:nvSpPr>
        <p:spPr>
          <a:xfrm>
            <a:off x="2758190" y="4212236"/>
            <a:ext cx="314794" cy="1094282"/>
          </a:xfrm>
          <a:prstGeom prst="rightBrace">
            <a:avLst/>
          </a:prstGeom>
          <a:ln w="76200">
            <a:solidFill>
              <a:schemeClr val="accent2">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F2F2F1BF-E562-CE05-7F02-5B97953EED61}"/>
              </a:ext>
            </a:extLst>
          </p:cNvPr>
          <p:cNvSpPr txBox="1"/>
          <p:nvPr/>
        </p:nvSpPr>
        <p:spPr>
          <a:xfrm>
            <a:off x="3372786" y="4527030"/>
            <a:ext cx="6061023" cy="461665"/>
          </a:xfrm>
          <a:prstGeom prst="rect">
            <a:avLst/>
          </a:prstGeom>
          <a:noFill/>
        </p:spPr>
        <p:txBody>
          <a:bodyPr wrap="square" rtlCol="0">
            <a:spAutoFit/>
          </a:bodyPr>
          <a:lstStyle/>
          <a:p>
            <a:r>
              <a:rPr lang="en-US" sz="2400" dirty="0">
                <a:solidFill>
                  <a:schemeClr val="accent2">
                    <a:lumMod val="75000"/>
                  </a:schemeClr>
                </a:solidFill>
              </a:rPr>
              <a:t>Not thread-safe; single-threaded sharing only</a:t>
            </a:r>
          </a:p>
        </p:txBody>
      </p:sp>
      <p:sp>
        <p:nvSpPr>
          <p:cNvPr id="8" name="Right Brace 7">
            <a:extLst>
              <a:ext uri="{FF2B5EF4-FFF2-40B4-BE49-F238E27FC236}">
                <a16:creationId xmlns:a16="http://schemas.microsoft.com/office/drawing/2014/main" id="{87842499-EA2F-7E8C-A6AC-D52529988D1E}"/>
              </a:ext>
            </a:extLst>
          </p:cNvPr>
          <p:cNvSpPr/>
          <p:nvPr/>
        </p:nvSpPr>
        <p:spPr>
          <a:xfrm>
            <a:off x="2773181" y="5398592"/>
            <a:ext cx="314794" cy="957759"/>
          </a:xfrm>
          <a:prstGeom prst="righ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schemeClr val="accent4">
                  <a:lumMod val="75000"/>
                </a:schemeClr>
              </a:solidFill>
            </a:endParaRPr>
          </a:p>
        </p:txBody>
      </p:sp>
      <p:sp>
        <p:nvSpPr>
          <p:cNvPr id="9" name="TextBox 8">
            <a:extLst>
              <a:ext uri="{FF2B5EF4-FFF2-40B4-BE49-F238E27FC236}">
                <a16:creationId xmlns:a16="http://schemas.microsoft.com/office/drawing/2014/main" id="{49EB3D3D-4A53-0A32-1015-6E9912732432}"/>
              </a:ext>
            </a:extLst>
          </p:cNvPr>
          <p:cNvSpPr txBox="1"/>
          <p:nvPr/>
        </p:nvSpPr>
        <p:spPr>
          <a:xfrm>
            <a:off x="3319071" y="5596386"/>
            <a:ext cx="6061023" cy="461665"/>
          </a:xfrm>
          <a:prstGeom prst="rect">
            <a:avLst/>
          </a:prstGeom>
          <a:noFill/>
        </p:spPr>
        <p:txBody>
          <a:bodyPr wrap="square" rtlCol="0">
            <a:spAutoFit/>
          </a:bodyPr>
          <a:lstStyle/>
          <a:p>
            <a:r>
              <a:rPr lang="en-US" sz="2400" dirty="0">
                <a:solidFill>
                  <a:schemeClr val="accent4">
                    <a:lumMod val="75000"/>
                  </a:schemeClr>
                </a:solidFill>
              </a:rPr>
              <a:t>Thread safe; can be shared across threads</a:t>
            </a:r>
          </a:p>
        </p:txBody>
      </p:sp>
    </p:spTree>
    <p:extLst>
      <p:ext uri="{BB962C8B-B14F-4D97-AF65-F5344CB8AC3E}">
        <p14:creationId xmlns:p14="http://schemas.microsoft.com/office/powerpoint/2010/main" val="1541521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a:p>
            <a:pPr marL="0" indent="0">
              <a:buNone/>
            </a:pPr>
            <a:r>
              <a:rPr lang="en-US" dirty="0">
                <a:solidFill>
                  <a:srgbClr val="000000"/>
                </a:solidFill>
                <a:cs typeface="Consolas" panose="020B0609020204030204" pitchFamily="49" charset="0"/>
              </a:rPr>
              <a:t>We have a few choices:</a:t>
            </a:r>
          </a:p>
          <a:p>
            <a:r>
              <a:rPr lang="en-US" dirty="0">
                <a:solidFill>
                  <a:schemeClr val="accent2">
                    <a:lumMod val="75000"/>
                  </a:schemeClr>
                </a:solidFill>
                <a:cs typeface="Consolas" panose="020B0609020204030204" pitchFamily="49" charset="0"/>
              </a:rPr>
              <a:t>Cell</a:t>
            </a:r>
          </a:p>
          <a:p>
            <a:r>
              <a:rPr lang="en-US" dirty="0" err="1">
                <a:solidFill>
                  <a:schemeClr val="accent2">
                    <a:lumMod val="75000"/>
                  </a:schemeClr>
                </a:solidFill>
                <a:cs typeface="Consolas" panose="020B0609020204030204" pitchFamily="49" charset="0"/>
              </a:rPr>
              <a:t>RefCell</a:t>
            </a:r>
            <a:endParaRPr lang="en-US" dirty="0">
              <a:solidFill>
                <a:schemeClr val="accent2">
                  <a:lumMod val="75000"/>
                </a:schemeClr>
              </a:solidFill>
              <a:cs typeface="Consolas" panose="020B0609020204030204" pitchFamily="49" charset="0"/>
            </a:endParaRPr>
          </a:p>
          <a:p>
            <a:r>
              <a:rPr lang="en-US" dirty="0">
                <a:solidFill>
                  <a:schemeClr val="accent4">
                    <a:lumMod val="75000"/>
                  </a:schemeClr>
                </a:solidFill>
                <a:cs typeface="Consolas" panose="020B0609020204030204" pitchFamily="49" charset="0"/>
              </a:rPr>
              <a:t>Mutex</a:t>
            </a:r>
          </a:p>
          <a:p>
            <a:r>
              <a:rPr lang="en-US" dirty="0" err="1">
                <a:solidFill>
                  <a:schemeClr val="accent4">
                    <a:lumMod val="75000"/>
                  </a:schemeClr>
                </a:solidFill>
                <a:highlight>
                  <a:srgbClr val="00FFFF"/>
                </a:highlight>
                <a:cs typeface="Consolas" panose="020B0609020204030204" pitchFamily="49" charset="0"/>
              </a:rPr>
              <a:t>RwLock</a:t>
            </a:r>
            <a:endParaRPr lang="en-US" dirty="0">
              <a:solidFill>
                <a:schemeClr val="accent4">
                  <a:lumMod val="75000"/>
                </a:schemeClr>
              </a:solidFill>
              <a:highlight>
                <a:srgbClr val="00FFFF"/>
              </a:highlight>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13</a:t>
            </a:fld>
            <a:endParaRPr lang="en-US" dirty="0"/>
          </a:p>
        </p:txBody>
      </p:sp>
      <p:sp>
        <p:nvSpPr>
          <p:cNvPr id="5" name="Right Brace 4">
            <a:extLst>
              <a:ext uri="{FF2B5EF4-FFF2-40B4-BE49-F238E27FC236}">
                <a16:creationId xmlns:a16="http://schemas.microsoft.com/office/drawing/2014/main" id="{8F6554D0-0923-B6C4-20CA-9538AB7E9C39}"/>
              </a:ext>
            </a:extLst>
          </p:cNvPr>
          <p:cNvSpPr/>
          <p:nvPr/>
        </p:nvSpPr>
        <p:spPr>
          <a:xfrm>
            <a:off x="2758190" y="4212236"/>
            <a:ext cx="314794" cy="1094282"/>
          </a:xfrm>
          <a:prstGeom prst="rightBrace">
            <a:avLst/>
          </a:prstGeom>
          <a:ln w="76200">
            <a:solidFill>
              <a:schemeClr val="accent2">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F2F2F1BF-E562-CE05-7F02-5B97953EED61}"/>
              </a:ext>
            </a:extLst>
          </p:cNvPr>
          <p:cNvSpPr txBox="1"/>
          <p:nvPr/>
        </p:nvSpPr>
        <p:spPr>
          <a:xfrm>
            <a:off x="3372786" y="4527030"/>
            <a:ext cx="6061023" cy="461665"/>
          </a:xfrm>
          <a:prstGeom prst="rect">
            <a:avLst/>
          </a:prstGeom>
          <a:noFill/>
        </p:spPr>
        <p:txBody>
          <a:bodyPr wrap="square" rtlCol="0">
            <a:spAutoFit/>
          </a:bodyPr>
          <a:lstStyle/>
          <a:p>
            <a:r>
              <a:rPr lang="en-US" sz="2400" dirty="0">
                <a:solidFill>
                  <a:schemeClr val="accent2">
                    <a:lumMod val="75000"/>
                  </a:schemeClr>
                </a:solidFill>
              </a:rPr>
              <a:t>Not thread-safe; single-threaded sharing only</a:t>
            </a:r>
          </a:p>
        </p:txBody>
      </p:sp>
      <p:sp>
        <p:nvSpPr>
          <p:cNvPr id="8" name="Right Brace 7">
            <a:extLst>
              <a:ext uri="{FF2B5EF4-FFF2-40B4-BE49-F238E27FC236}">
                <a16:creationId xmlns:a16="http://schemas.microsoft.com/office/drawing/2014/main" id="{87842499-EA2F-7E8C-A6AC-D52529988D1E}"/>
              </a:ext>
            </a:extLst>
          </p:cNvPr>
          <p:cNvSpPr/>
          <p:nvPr/>
        </p:nvSpPr>
        <p:spPr>
          <a:xfrm>
            <a:off x="2773181" y="5398592"/>
            <a:ext cx="314794" cy="957759"/>
          </a:xfrm>
          <a:prstGeom prst="righ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schemeClr val="accent4">
                  <a:lumMod val="75000"/>
                </a:schemeClr>
              </a:solidFill>
            </a:endParaRPr>
          </a:p>
        </p:txBody>
      </p:sp>
      <p:sp>
        <p:nvSpPr>
          <p:cNvPr id="9" name="TextBox 8">
            <a:extLst>
              <a:ext uri="{FF2B5EF4-FFF2-40B4-BE49-F238E27FC236}">
                <a16:creationId xmlns:a16="http://schemas.microsoft.com/office/drawing/2014/main" id="{49EB3D3D-4A53-0A32-1015-6E9912732432}"/>
              </a:ext>
            </a:extLst>
          </p:cNvPr>
          <p:cNvSpPr txBox="1"/>
          <p:nvPr/>
        </p:nvSpPr>
        <p:spPr>
          <a:xfrm>
            <a:off x="3319071" y="5596386"/>
            <a:ext cx="6061023" cy="461665"/>
          </a:xfrm>
          <a:prstGeom prst="rect">
            <a:avLst/>
          </a:prstGeom>
          <a:noFill/>
        </p:spPr>
        <p:txBody>
          <a:bodyPr wrap="square" rtlCol="0">
            <a:spAutoFit/>
          </a:bodyPr>
          <a:lstStyle/>
          <a:p>
            <a:r>
              <a:rPr lang="en-US" sz="2400" dirty="0">
                <a:solidFill>
                  <a:schemeClr val="accent4">
                    <a:lumMod val="75000"/>
                  </a:schemeClr>
                </a:solidFill>
              </a:rPr>
              <a:t>Thread safe; can be shared across threads</a:t>
            </a:r>
          </a:p>
        </p:txBody>
      </p:sp>
      <p:sp>
        <p:nvSpPr>
          <p:cNvPr id="6" name="TextBox 5">
            <a:extLst>
              <a:ext uri="{FF2B5EF4-FFF2-40B4-BE49-F238E27FC236}">
                <a16:creationId xmlns:a16="http://schemas.microsoft.com/office/drawing/2014/main" id="{4849123D-C51F-83E9-A87A-6C1D55651251}"/>
              </a:ext>
            </a:extLst>
          </p:cNvPr>
          <p:cNvSpPr txBox="1"/>
          <p:nvPr/>
        </p:nvSpPr>
        <p:spPr>
          <a:xfrm>
            <a:off x="9611190" y="4026726"/>
            <a:ext cx="2342214" cy="2031325"/>
          </a:xfrm>
          <a:prstGeom prst="rect">
            <a:avLst/>
          </a:prstGeom>
          <a:noFill/>
        </p:spPr>
        <p:txBody>
          <a:bodyPr wrap="square" rtlCol="0">
            <a:spAutoFit/>
          </a:bodyPr>
          <a:lstStyle/>
          <a:p>
            <a:pPr algn="ctr"/>
            <a:r>
              <a:rPr lang="en-US" dirty="0"/>
              <a:t>(I’m not going to be optimizing thread contention or anything, and I’m only choosing </a:t>
            </a:r>
            <a:r>
              <a:rPr lang="en-US" dirty="0" err="1"/>
              <a:t>RwLock</a:t>
            </a:r>
            <a:r>
              <a:rPr lang="en-US" dirty="0"/>
              <a:t> because it has the best </a:t>
            </a:r>
            <a:r>
              <a:rPr lang="en-US" dirty="0" err="1"/>
              <a:t>Verus</a:t>
            </a:r>
            <a:r>
              <a:rPr lang="en-US" dirty="0"/>
              <a:t> support)</a:t>
            </a:r>
          </a:p>
        </p:txBody>
      </p:sp>
    </p:spTree>
    <p:extLst>
      <p:ext uri="{BB962C8B-B14F-4D97-AF65-F5344CB8AC3E}">
        <p14:creationId xmlns:p14="http://schemas.microsoft.com/office/powerpoint/2010/main" val="1926604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14</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8" name="Rounded Rectangle 7">
            <a:extLst>
              <a:ext uri="{FF2B5EF4-FFF2-40B4-BE49-F238E27FC236}">
                <a16:creationId xmlns:a16="http://schemas.microsoft.com/office/drawing/2014/main" id="{0C9F334E-2974-6117-98AF-DBB12E556291}"/>
              </a:ext>
            </a:extLst>
          </p:cNvPr>
          <p:cNvSpPr/>
          <p:nvPr/>
        </p:nvSpPr>
        <p:spPr>
          <a:xfrm>
            <a:off x="7516318" y="1916412"/>
            <a:ext cx="3837482" cy="2173574"/>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With Rust’s </a:t>
            </a:r>
            <a:r>
              <a:rPr lang="en-US" dirty="0" err="1"/>
              <a:t>RwLock</a:t>
            </a:r>
            <a:r>
              <a:rPr lang="en-US" dirty="0"/>
              <a:t>, the lock is automatically released when </a:t>
            </a:r>
            <a:r>
              <a:rPr lang="en-US" sz="1600" dirty="0">
                <a:highlight>
                  <a:srgbClr val="00FFFF"/>
                </a:highlight>
                <a:latin typeface="Consolas" panose="020B0609020204030204" pitchFamily="49" charset="0"/>
                <a:cs typeface="Consolas" panose="020B0609020204030204" pitchFamily="49" charset="0"/>
              </a:rPr>
              <a:t>handle</a:t>
            </a:r>
            <a:r>
              <a:rPr lang="en-US" dirty="0"/>
              <a:t> goes out of scope.</a:t>
            </a:r>
          </a:p>
          <a:p>
            <a:pPr algn="ctr"/>
            <a:endParaRPr lang="en-US" dirty="0"/>
          </a:p>
          <a:p>
            <a:pPr algn="ctr"/>
            <a:r>
              <a:rPr lang="en-US" dirty="0">
                <a:solidFill>
                  <a:srgbClr val="FF0000"/>
                </a:solidFill>
              </a:rPr>
              <a:t>Note though this </a:t>
            </a:r>
            <a:r>
              <a:rPr lang="en-US" i="1" dirty="0">
                <a:solidFill>
                  <a:srgbClr val="FF0000"/>
                </a:solidFill>
              </a:rPr>
              <a:t>isn’t</a:t>
            </a:r>
            <a:r>
              <a:rPr lang="en-US" dirty="0">
                <a:solidFill>
                  <a:srgbClr val="FF0000"/>
                </a:solidFill>
              </a:rPr>
              <a:t> true for </a:t>
            </a:r>
            <a:r>
              <a:rPr lang="en-US" dirty="0" err="1">
                <a:solidFill>
                  <a:srgbClr val="FF0000"/>
                </a:solidFill>
              </a:rPr>
              <a:t>Verus’s</a:t>
            </a:r>
            <a:r>
              <a:rPr lang="en-US" dirty="0">
                <a:solidFill>
                  <a:srgbClr val="FF0000"/>
                </a:solidFill>
              </a:rPr>
              <a:t> </a:t>
            </a:r>
            <a:r>
              <a:rPr lang="en-US" sz="1600" dirty="0" err="1">
                <a:solidFill>
                  <a:srgbClr val="FF0000"/>
                </a:solidFill>
                <a:latin typeface="Consolas" panose="020B0609020204030204" pitchFamily="49" charset="0"/>
                <a:cs typeface="Consolas" panose="020B0609020204030204" pitchFamily="49" charset="0"/>
              </a:rPr>
              <a:t>RwLock</a:t>
            </a:r>
            <a:r>
              <a:rPr lang="en-US" dirty="0">
                <a:solidFill>
                  <a:srgbClr val="FF0000"/>
                </a:solidFill>
              </a:rPr>
              <a:t> in </a:t>
            </a:r>
            <a:r>
              <a:rPr lang="en-US" sz="1600" dirty="0" err="1">
                <a:solidFill>
                  <a:srgbClr val="FF0000"/>
                </a:solidFill>
                <a:latin typeface="Consolas" panose="020B0609020204030204" pitchFamily="49" charset="0"/>
                <a:cs typeface="Consolas" panose="020B0609020204030204" pitchFamily="49" charset="0"/>
              </a:rPr>
              <a:t>vstd</a:t>
            </a:r>
            <a:endParaRPr lang="en-US" sz="1600" dirty="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537976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15</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29157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16</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8" name="Rounded Rectangle 7">
            <a:extLst>
              <a:ext uri="{FF2B5EF4-FFF2-40B4-BE49-F238E27FC236}">
                <a16:creationId xmlns:a16="http://schemas.microsoft.com/office/drawing/2014/main" id="{0C9F334E-2974-6117-98AF-DBB12E556291}"/>
              </a:ext>
            </a:extLst>
          </p:cNvPr>
          <p:cNvSpPr/>
          <p:nvPr/>
        </p:nvSpPr>
        <p:spPr>
          <a:xfrm>
            <a:off x="7516318" y="1916412"/>
            <a:ext cx="3837482" cy="2173574"/>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Which type you want to use depends on your specific requirements, but verification will likely use the same basic idea in any case.</a:t>
            </a:r>
            <a:endParaRPr lang="en-US" sz="2000" dirty="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4254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355574" y="2717411"/>
            <a:ext cx="9836426" cy="1325563"/>
          </a:xfrm>
        </p:spPr>
        <p:txBody>
          <a:bodyPr>
            <a:noAutofit/>
          </a:bodyPr>
          <a:lstStyle/>
          <a:p>
            <a:r>
              <a:rPr lang="en-US" sz="9600" dirty="0"/>
              <a:t>[</a:t>
            </a:r>
            <a:r>
              <a:rPr lang="en-US" sz="9600" dirty="0" err="1"/>
              <a:t>RwLock</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17</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Verifying the </a:t>
            </a:r>
            <a:r>
              <a:rPr lang="en-US" dirty="0" err="1"/>
              <a:t>memoizer</a:t>
            </a:r>
            <a:endParaRPr lang="en-US" dirty="0"/>
          </a:p>
        </p:txBody>
      </p:sp>
      <p:sp>
        <p:nvSpPr>
          <p:cNvPr id="3" name="Content Placeholder 2">
            <a:extLst>
              <a:ext uri="{FF2B5EF4-FFF2-40B4-BE49-F238E27FC236}">
                <a16:creationId xmlns:a16="http://schemas.microsoft.com/office/drawing/2014/main" id="{308FEBBD-69EE-388A-15E7-F1BDF37F52BC}"/>
              </a:ext>
            </a:extLst>
          </p:cNvPr>
          <p:cNvSpPr>
            <a:spLocks noGrp="1"/>
          </p:cNvSpPr>
          <p:nvPr>
            <p:ph idx="1"/>
          </p:nvPr>
        </p:nvSpPr>
        <p:spPr/>
        <p:txBody>
          <a:bodyPr/>
          <a:lstStyle/>
          <a:p>
            <a:pPr marL="0" indent="0">
              <a:buNone/>
            </a:pPr>
            <a:r>
              <a:rPr lang="en-US" dirty="0"/>
              <a:t>Start with the spec:</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18</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54530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509336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56649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54833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56649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Verifying the </a:t>
            </a:r>
            <a:r>
              <a:rPr lang="en-US" dirty="0" err="1"/>
              <a:t>memoizer</a:t>
            </a:r>
            <a:endParaRPr lang="en-US" dirty="0"/>
          </a:p>
        </p:txBody>
      </p:sp>
      <p:sp>
        <p:nvSpPr>
          <p:cNvPr id="3" name="Content Placeholder 2">
            <a:extLst>
              <a:ext uri="{FF2B5EF4-FFF2-40B4-BE49-F238E27FC236}">
                <a16:creationId xmlns:a16="http://schemas.microsoft.com/office/drawing/2014/main" id="{308FEBBD-69EE-388A-15E7-F1BDF37F52BC}"/>
              </a:ext>
            </a:extLst>
          </p:cNvPr>
          <p:cNvSpPr>
            <a:spLocks noGrp="1"/>
          </p:cNvSpPr>
          <p:nvPr>
            <p:ph idx="1"/>
          </p:nvPr>
        </p:nvSpPr>
        <p:spPr>
          <a:xfrm>
            <a:off x="838200" y="1825625"/>
            <a:ext cx="10515600" cy="740867"/>
          </a:xfrm>
        </p:spPr>
        <p:txBody>
          <a:bodyPr/>
          <a:lstStyle/>
          <a:p>
            <a:pPr marL="0" indent="0">
              <a:buNone/>
            </a:pPr>
            <a:r>
              <a:rPr lang="en-US" dirty="0"/>
              <a:t>Start with the spec:</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19</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604436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interior mutation is encapsulated </a:t>
            </a:r>
          </a:p>
        </p:txBody>
      </p:sp>
    </p:spTree>
    <p:extLst>
      <p:ext uri="{BB962C8B-B14F-4D97-AF65-F5344CB8AC3E}">
        <p14:creationId xmlns:p14="http://schemas.microsoft.com/office/powerpoint/2010/main" val="391065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2</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6096000" y="2711026"/>
            <a:ext cx="10515600" cy="4351338"/>
          </a:xfrm>
        </p:spPr>
        <p:txBody>
          <a:bodyPr>
            <a:normAutofit/>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2458059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20</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3" name="Rounded Rectangular Callout 2">
            <a:extLst>
              <a:ext uri="{FF2B5EF4-FFF2-40B4-BE49-F238E27FC236}">
                <a16:creationId xmlns:a16="http://schemas.microsoft.com/office/drawing/2014/main" id="{D6E6504D-9AE2-40B5-74F4-01B615763C44}"/>
              </a:ext>
            </a:extLst>
          </p:cNvPr>
          <p:cNvSpPr/>
          <p:nvPr/>
        </p:nvSpPr>
        <p:spPr>
          <a:xfrm>
            <a:off x="7237605" y="1943436"/>
            <a:ext cx="4507832" cy="1963987"/>
          </a:xfrm>
          <a:prstGeom prst="wedgeRoundRectCallout">
            <a:avLst>
              <a:gd name="adj1" fmla="val -87236"/>
              <a:gd name="adj2" fmla="val -2011"/>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To prove the spec, we can apply a lock invariant here</a:t>
            </a:r>
          </a:p>
        </p:txBody>
      </p:sp>
    </p:spTree>
    <p:extLst>
      <p:ext uri="{BB962C8B-B14F-4D97-AF65-F5344CB8AC3E}">
        <p14:creationId xmlns:p14="http://schemas.microsoft.com/office/powerpoint/2010/main" val="3462164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E9EB-8533-F925-1979-EC2C4599FDE5}"/>
              </a:ext>
            </a:extLst>
          </p:cNvPr>
          <p:cNvSpPr>
            <a:spLocks noGrp="1"/>
          </p:cNvSpPr>
          <p:nvPr>
            <p:ph type="title"/>
          </p:nvPr>
        </p:nvSpPr>
        <p:spPr/>
        <p:txBody>
          <a:bodyPr/>
          <a:lstStyle/>
          <a:p>
            <a:r>
              <a:rPr lang="en-US" dirty="0"/>
              <a:t>One last question</a:t>
            </a:r>
          </a:p>
        </p:txBody>
      </p:sp>
      <p:sp>
        <p:nvSpPr>
          <p:cNvPr id="3" name="Content Placeholder 2">
            <a:extLst>
              <a:ext uri="{FF2B5EF4-FFF2-40B4-BE49-F238E27FC236}">
                <a16:creationId xmlns:a16="http://schemas.microsoft.com/office/drawing/2014/main" id="{9C2C71F5-3E3F-CB6C-63C4-2A5E0C2C0485}"/>
              </a:ext>
            </a:extLst>
          </p:cNvPr>
          <p:cNvSpPr>
            <a:spLocks noGrp="1"/>
          </p:cNvSpPr>
          <p:nvPr>
            <p:ph idx="1"/>
          </p:nvPr>
        </p:nvSpPr>
        <p:spPr/>
        <p:txBody>
          <a:bodyPr/>
          <a:lstStyle/>
          <a:p>
            <a:pPr marL="0" indent="0">
              <a:buNone/>
            </a:pPr>
            <a:r>
              <a:rPr lang="en-US" dirty="0" err="1"/>
              <a:t>Verus</a:t>
            </a:r>
            <a:r>
              <a:rPr lang="en-US" dirty="0"/>
              <a:t> relies on this property — “shared XOR mutable,” that no state is mutable and shared at the same time — for its efficient SMT encoding.</a:t>
            </a:r>
          </a:p>
          <a:p>
            <a:pPr marL="0" indent="0">
              <a:buNone/>
            </a:pPr>
            <a:endParaRPr lang="en-US" dirty="0"/>
          </a:p>
          <a:p>
            <a:pPr marL="0" indent="0">
              <a:buNone/>
            </a:pPr>
            <a:r>
              <a:rPr lang="en-US" dirty="0"/>
              <a:t>Interior mutability breaks this property, yet </a:t>
            </a:r>
            <a:r>
              <a:rPr lang="en-US" dirty="0" err="1"/>
              <a:t>Verus</a:t>
            </a:r>
            <a:r>
              <a:rPr lang="en-US" dirty="0"/>
              <a:t> can still support it. </a:t>
            </a:r>
            <a:r>
              <a:rPr lang="en-US" dirty="0">
                <a:solidFill>
                  <a:srgbClr val="C00000"/>
                </a:solidFill>
              </a:rPr>
              <a:t>How is this possible?</a:t>
            </a:r>
          </a:p>
        </p:txBody>
      </p:sp>
      <p:sp>
        <p:nvSpPr>
          <p:cNvPr id="4" name="Slide Number Placeholder 3">
            <a:extLst>
              <a:ext uri="{FF2B5EF4-FFF2-40B4-BE49-F238E27FC236}">
                <a16:creationId xmlns:a16="http://schemas.microsoft.com/office/drawing/2014/main" id="{9C30F426-0961-88DD-8170-412D1DBD9F61}"/>
              </a:ext>
            </a:extLst>
          </p:cNvPr>
          <p:cNvSpPr>
            <a:spLocks noGrp="1"/>
          </p:cNvSpPr>
          <p:nvPr>
            <p:ph type="sldNum" sz="quarter" idx="10"/>
          </p:nvPr>
        </p:nvSpPr>
        <p:spPr/>
        <p:txBody>
          <a:bodyPr/>
          <a:lstStyle/>
          <a:p>
            <a:fld id="{6244B543-AA52-EB47-B3A9-0A2A6FE25F7B}" type="slidenum">
              <a:rPr lang="en-US" smtClean="0"/>
              <a:t>21</a:t>
            </a:fld>
            <a:endParaRPr lang="en-US" dirty="0"/>
          </a:p>
        </p:txBody>
      </p:sp>
    </p:spTree>
    <p:extLst>
      <p:ext uri="{BB962C8B-B14F-4D97-AF65-F5344CB8AC3E}">
        <p14:creationId xmlns:p14="http://schemas.microsoft.com/office/powerpoint/2010/main" val="36619358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22</a:t>
            </a:fld>
            <a:endParaRPr lang="en-US" dirty="0"/>
          </a:p>
        </p:txBody>
      </p:sp>
    </p:spTree>
    <p:extLst>
      <p:ext uri="{BB962C8B-B14F-4D97-AF65-F5344CB8AC3E}">
        <p14:creationId xmlns:p14="http://schemas.microsoft.com/office/powerpoint/2010/main" val="17055186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187575"/>
            <a:ext cx="10515600" cy="4351338"/>
          </a:xfrm>
          <a:scene3d>
            <a:camera prst="orthographicFront"/>
            <a:lightRig rig="threePt" dir="t"/>
          </a:scene3d>
          <a:sp3d>
            <a:bevelT/>
          </a:sp3d>
        </p:spPr>
        <p:txBody>
          <a:bodyPr>
            <a:normAutofit/>
          </a:bodyPr>
          <a:lstStyle/>
          <a:p>
            <a:pPr marL="0" indent="0">
              <a:buNone/>
            </a:pPr>
            <a:r>
              <a:rPr lang="en-US" sz="16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October Crow" panose="02000500000000000000" pitchFamily="2" charset="77"/>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23</a:t>
            </a:fld>
            <a:endParaRPr lang="en-US" dirty="0"/>
          </a:p>
        </p:txBody>
      </p:sp>
    </p:spTree>
    <p:extLst>
      <p:ext uri="{BB962C8B-B14F-4D97-AF65-F5344CB8AC3E}">
        <p14:creationId xmlns:p14="http://schemas.microsoft.com/office/powerpoint/2010/main" val="30516366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24</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FFF00"/>
                </a:highlight>
              </a:rPr>
              <a:t>out of the memory-safety guaranteed by Rust’s type system</a:t>
            </a:r>
            <a:endParaRPr lang="en-US" b="1" dirty="0">
              <a:highlight>
                <a:srgbClr val="FFFF00"/>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25</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FF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This seems pretty bad — doesn’t </a:t>
            </a:r>
            <a:r>
              <a:rPr lang="en-US" sz="3200" dirty="0" err="1"/>
              <a:t>Verus</a:t>
            </a:r>
            <a:r>
              <a:rPr lang="en-US" sz="3200" dirty="0"/>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26</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27</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28</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29</a:t>
            </a:fld>
            <a:endParaRPr lang="en-US" dirty="0"/>
          </a:p>
        </p:txBody>
      </p:sp>
    </p:spTree>
    <p:extLst>
      <p:ext uri="{BB962C8B-B14F-4D97-AF65-F5344CB8AC3E}">
        <p14:creationId xmlns:p14="http://schemas.microsoft.com/office/powerpoint/2010/main" val="23679072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3</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30</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31</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32</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33</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34</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35</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D64E9D68-CBE5-5A1C-6E2A-FB2C35B398F2}"/>
              </a:ext>
            </a:extLst>
          </p:cNvPr>
          <p:cNvSpPr/>
          <p:nvPr/>
        </p:nvSpPr>
        <p:spPr>
          <a:xfrm>
            <a:off x="3224461" y="2335167"/>
            <a:ext cx="2181729" cy="408034"/>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D4A9A89F-02C4-FA51-7B88-68F625299471}"/>
              </a:ext>
            </a:extLst>
          </p:cNvPr>
          <p:cNvSpPr/>
          <p:nvPr/>
        </p:nvSpPr>
        <p:spPr>
          <a:xfrm>
            <a:off x="3678957" y="2743199"/>
            <a:ext cx="1727233"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P spid="8" grpId="0" animBg="1"/>
      <p:bldP spid="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36</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37</a:t>
            </a:fld>
            <a:endParaRPr lang="en-US" dirty="0"/>
          </a:p>
        </p:txBody>
      </p:sp>
    </p:spTree>
    <p:extLst>
      <p:ext uri="{BB962C8B-B14F-4D97-AF65-F5344CB8AC3E}">
        <p14:creationId xmlns:p14="http://schemas.microsoft.com/office/powerpoint/2010/main" val="127030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38</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39</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4</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760487">
            <a:off x="6990323" y="3177937"/>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8129839">
            <a:off x="7034408" y="3239879"/>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3 Main components of Concurrency</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40</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3801979" y="1941095"/>
            <a:ext cx="4808621" cy="3994484"/>
          </a:xfrm>
          <a:prstGeom prst="triangle">
            <a:avLst/>
          </a:prstGeom>
          <a:gradFill flip="none" rotWithShape="1">
            <a:gsLst>
              <a:gs pos="0">
                <a:schemeClr val="accent5">
                  <a:lumMod val="5000"/>
                  <a:lumOff val="95000"/>
                </a:schemeClr>
              </a:gs>
              <a:gs pos="86000">
                <a:schemeClr val="accent5">
                  <a:lumMod val="45000"/>
                  <a:lumOff val="55000"/>
                </a:schemeClr>
              </a:gs>
              <a:gs pos="92000">
                <a:schemeClr val="accent5">
                  <a:lumMod val="45000"/>
                  <a:lumOff val="55000"/>
                </a:schemeClr>
              </a:gs>
              <a:gs pos="100000">
                <a:schemeClr val="accent5">
                  <a:lumMod val="30000"/>
                  <a:lumOff val="70000"/>
                </a:schemeClr>
              </a:gs>
            </a:gsLst>
            <a:lin ang="5400000" scaled="1"/>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B2069FBE-F54E-E5BC-2CC1-CD0591AE2D21}"/>
              </a:ext>
            </a:extLst>
          </p:cNvPr>
          <p:cNvSpPr txBox="1"/>
          <p:nvPr/>
        </p:nvSpPr>
        <p:spPr>
          <a:xfrm>
            <a:off x="4780546" y="1492364"/>
            <a:ext cx="3625515" cy="461665"/>
          </a:xfrm>
          <a:prstGeom prst="rect">
            <a:avLst/>
          </a:prstGeom>
          <a:noFill/>
        </p:spPr>
        <p:txBody>
          <a:bodyPr wrap="square" rtlCol="0">
            <a:spAutoFit/>
          </a:bodyPr>
          <a:lstStyle/>
          <a:p>
            <a:r>
              <a:rPr lang="en-US" sz="2400" dirty="0"/>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967789" y="6022854"/>
            <a:ext cx="3625515" cy="461665"/>
          </a:xfrm>
          <a:prstGeom prst="rect">
            <a:avLst/>
          </a:prstGeom>
          <a:noFill/>
        </p:spPr>
        <p:txBody>
          <a:bodyPr wrap="square" rtlCol="0">
            <a:spAutoFit/>
          </a:bodyPr>
          <a:lstStyle/>
          <a:p>
            <a:r>
              <a:rPr lang="en-US" sz="2400" dirty="0"/>
              <a:t>Invariants</a:t>
            </a:r>
          </a:p>
        </p:txBody>
      </p:sp>
      <p:sp>
        <p:nvSpPr>
          <p:cNvPr id="8" name="Oval 7">
            <a:extLst>
              <a:ext uri="{FF2B5EF4-FFF2-40B4-BE49-F238E27FC236}">
                <a16:creationId xmlns:a16="http://schemas.microsoft.com/office/drawing/2014/main" id="{17988B96-4B26-BEAE-1815-2007CAFBFB0D}"/>
              </a:ext>
            </a:extLst>
          </p:cNvPr>
          <p:cNvSpPr/>
          <p:nvPr/>
        </p:nvSpPr>
        <p:spPr>
          <a:xfrm>
            <a:off x="8037095" y="5365636"/>
            <a:ext cx="1187116" cy="1173277"/>
          </a:xfrm>
          <a:prstGeom prst="ellipse">
            <a:avLst/>
          </a:prstGeom>
          <a:solidFill>
            <a:schemeClr val="accent5">
              <a:lumMod val="40000"/>
              <a:lumOff val="6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4400" dirty="0"/>
              <a:t>?</a:t>
            </a:r>
          </a:p>
        </p:txBody>
      </p:sp>
    </p:spTree>
    <p:extLst>
      <p:ext uri="{BB962C8B-B14F-4D97-AF65-F5344CB8AC3E}">
        <p14:creationId xmlns:p14="http://schemas.microsoft.com/office/powerpoint/2010/main" val="2277251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5</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B16A8-05C2-D377-1194-A7E7921D6337}"/>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01C85ECB-BBAA-A97C-10B8-EBAB2C70C2EB}"/>
              </a:ext>
            </a:extLst>
          </p:cNvPr>
          <p:cNvSpPr>
            <a:spLocks noGrp="1"/>
          </p:cNvSpPr>
          <p:nvPr>
            <p:ph idx="1"/>
          </p:nvPr>
        </p:nvSpPr>
        <p:spPr/>
        <p:txBody>
          <a:bodyPr/>
          <a:lstStyle/>
          <a:p>
            <a:r>
              <a:rPr lang="en-US" dirty="0"/>
              <a:t>In this exercise, we’ll:</a:t>
            </a:r>
          </a:p>
          <a:p>
            <a:pPr lvl="1"/>
            <a:r>
              <a:rPr lang="en-US" dirty="0"/>
              <a:t>Motivate the need for interior mutability</a:t>
            </a:r>
          </a:p>
          <a:p>
            <a:pPr lvl="1"/>
            <a:r>
              <a:rPr lang="en-US" dirty="0"/>
              <a:t>Encapsulate the interior mutability behind a clean interface</a:t>
            </a:r>
          </a:p>
          <a:p>
            <a:pPr lvl="1"/>
            <a:r>
              <a:rPr lang="en-US" dirty="0"/>
              <a:t>Verify it with </a:t>
            </a:r>
            <a:r>
              <a:rPr lang="en-US" dirty="0" err="1"/>
              <a:t>Verus</a:t>
            </a:r>
            <a:endParaRPr lang="en-US" dirty="0"/>
          </a:p>
        </p:txBody>
      </p:sp>
      <p:sp>
        <p:nvSpPr>
          <p:cNvPr id="4" name="Slide Number Placeholder 3">
            <a:extLst>
              <a:ext uri="{FF2B5EF4-FFF2-40B4-BE49-F238E27FC236}">
                <a16:creationId xmlns:a16="http://schemas.microsoft.com/office/drawing/2014/main" id="{50CDE596-38A1-395D-76D9-5A89BBD9E7A6}"/>
              </a:ext>
            </a:extLst>
          </p:cNvPr>
          <p:cNvSpPr>
            <a:spLocks noGrp="1"/>
          </p:cNvSpPr>
          <p:nvPr>
            <p:ph type="sldNum" sz="quarter" idx="10"/>
          </p:nvPr>
        </p:nvSpPr>
        <p:spPr/>
        <p:txBody>
          <a:bodyPr/>
          <a:lstStyle/>
          <a:p>
            <a:fld id="{6244B543-AA52-EB47-B3A9-0A2A6FE25F7B}" type="slidenum">
              <a:rPr lang="en-US" smtClean="0"/>
              <a:t>6</a:t>
            </a:fld>
            <a:endParaRPr lang="en-US" dirty="0"/>
          </a:p>
        </p:txBody>
      </p:sp>
    </p:spTree>
    <p:extLst>
      <p:ext uri="{BB962C8B-B14F-4D97-AF65-F5344CB8AC3E}">
        <p14:creationId xmlns:p14="http://schemas.microsoft.com/office/powerpoint/2010/main" val="4022510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7</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989757" y="1573967"/>
            <a:ext cx="3477718" cy="1139253"/>
          </a:xfrm>
          <a:prstGeom prst="wedgeRoundRectCallout">
            <a:avLst>
              <a:gd name="adj1" fmla="val -88303"/>
              <a:gd name="adj2" fmla="val -17763"/>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Suppose we have some expensive but </a:t>
            </a:r>
            <a:r>
              <a:rPr lang="en-US" b="1" dirty="0"/>
              <a:t>deterministic</a:t>
            </a:r>
            <a:r>
              <a:rPr lang="en-US"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7" y="3097082"/>
            <a:ext cx="3477718" cy="1139253"/>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We can </a:t>
            </a:r>
            <a:r>
              <a:rPr lang="en-US" b="1" dirty="0"/>
              <a:t>memorize</a:t>
            </a:r>
            <a:r>
              <a:rPr lang="en-US" dirty="0"/>
              <a:t> the results — lazily populate a lookup—table of results, as-needed </a:t>
            </a:r>
          </a:p>
        </p:txBody>
      </p:sp>
    </p:spTree>
    <p:extLst>
      <p:ext uri="{BB962C8B-B14F-4D97-AF65-F5344CB8AC3E}">
        <p14:creationId xmlns:p14="http://schemas.microsoft.com/office/powerpoint/2010/main" val="35728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19" end="1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5" end="15"/>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6" end="1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 —</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8</a:t>
            </a:fld>
            <a:endParaRPr lang="en-US" dirty="0"/>
          </a:p>
        </p:txBody>
      </p:sp>
    </p:spTree>
    <p:extLst>
      <p:ext uri="{BB962C8B-B14F-4D97-AF65-F5344CB8AC3E}">
        <p14:creationId xmlns:p14="http://schemas.microsoft.com/office/powerpoint/2010/main" val="4055168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9</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45362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19" end="1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xEl>
                                              <p:pRg st="12" end="1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
                                            <p:txEl>
                                              <p:pRg st="13" end="1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5" end="1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6" end="16"/>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713</TotalTime>
  <Words>2474</Words>
  <Application>Microsoft Macintosh PowerPoint</Application>
  <PresentationFormat>Widescreen</PresentationFormat>
  <Paragraphs>376</Paragraphs>
  <Slides>40</Slides>
  <Notes>4</Notes>
  <HiddenSlides>4</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40</vt:i4>
      </vt:variant>
    </vt:vector>
  </HeadingPairs>
  <TitlesOfParts>
    <vt:vector size="51" baseType="lpstr">
      <vt:lpstr>Aptos</vt:lpstr>
      <vt:lpstr>Arial</vt:lpstr>
      <vt:lpstr>Calibri</vt:lpstr>
      <vt:lpstr>Calibri Light</vt:lpstr>
      <vt:lpstr>Comic Sans MS</vt:lpstr>
      <vt:lpstr>Consolas</vt:lpstr>
      <vt:lpstr>Gabriola</vt:lpstr>
      <vt:lpstr>October Crow</vt:lpstr>
      <vt:lpstr>System Font Regular</vt:lpstr>
      <vt:lpstr>Trattatello</vt:lpstr>
      <vt:lpstr>ParnoTheme</vt:lpstr>
      <vt:lpstr>Advanced Topics</vt:lpstr>
      <vt:lpstr>PowerPoint Presentation</vt:lpstr>
      <vt:lpstr>PowerPoint Presentation</vt:lpstr>
      <vt:lpstr>What is interior mutability?</vt:lpstr>
      <vt:lpstr>What is interior mutability?</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[RwLock demo]</vt:lpstr>
      <vt:lpstr>Verifying the memoizer</vt:lpstr>
      <vt:lpstr>Verifying the memoizer</vt:lpstr>
      <vt:lpstr>Example: Memoizing a deterministic fn</vt:lpstr>
      <vt:lpstr>One last question</vt:lpstr>
      <vt:lpstr>PowerPoint Presentation</vt:lpstr>
      <vt:lpstr>PowerPoint Presentation</vt:lpstr>
      <vt:lpstr>What is unsafe code?</vt:lpstr>
      <vt:lpstr>What is unsafe code?</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PowerPoint Presentation</vt:lpstr>
      <vt:lpstr>3 Main components of Concurrency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Travis Hance</cp:lastModifiedBy>
  <cp:revision>11</cp:revision>
  <dcterms:created xsi:type="dcterms:W3CDTF">2024-10-22T23:37:27Z</dcterms:created>
  <dcterms:modified xsi:type="dcterms:W3CDTF">2024-10-24T18:42:15Z</dcterms:modified>
</cp:coreProperties>
</file>

<file path=docProps/thumbnail.jpeg>
</file>